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" name="Shape 16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73100" y="2870200"/>
            <a:ext cx="23050500" cy="45593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673100" y="7416800"/>
            <a:ext cx="23050500" cy="181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2387600" y="8001000"/>
            <a:ext cx="19621500" cy="647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2374900" y="5892800"/>
            <a:ext cx="19621500" cy="850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6"/>
          <p:cNvSpPr/>
          <p:nvPr/>
        </p:nvSpPr>
        <p:spPr>
          <a:xfrm>
            <a:off x="3048000" y="2468879"/>
            <a:ext cx="18288000" cy="6400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18" name="Rectangle 7"/>
          <p:cNvSpPr/>
          <p:nvPr/>
        </p:nvSpPr>
        <p:spPr>
          <a:xfrm>
            <a:off x="3048000" y="2560320"/>
            <a:ext cx="1066800" cy="457201"/>
          </a:xfrm>
          <a:prstGeom prst="rect">
            <a:avLst/>
          </a:prstGeom>
          <a:solidFill>
            <a:srgbClr val="DD8047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19" name="Rectangle 8"/>
          <p:cNvSpPr/>
          <p:nvPr/>
        </p:nvSpPr>
        <p:spPr>
          <a:xfrm>
            <a:off x="4229100" y="2560320"/>
            <a:ext cx="17106900" cy="457201"/>
          </a:xfrm>
          <a:prstGeom prst="rect">
            <a:avLst/>
          </a:prstGeom>
          <a:solidFill>
            <a:srgbClr val="94B6D2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20" name="Title Text"/>
          <p:cNvSpPr txBox="1"/>
          <p:nvPr>
            <p:ph type="title"/>
          </p:nvPr>
        </p:nvSpPr>
        <p:spPr>
          <a:xfrm>
            <a:off x="4273296" y="457200"/>
            <a:ext cx="16306801" cy="1981200"/>
          </a:xfrm>
          <a:prstGeom prst="rect">
            <a:avLst/>
          </a:prstGeom>
        </p:spPr>
        <p:txBody>
          <a:bodyPr lIns="91429" tIns="91429" rIns="91429" bIns="91429"/>
          <a:lstStyle>
            <a:lvl1pPr algn="l" defTabSz="1828800">
              <a:defRPr cap="none" sz="8800">
                <a:solidFill>
                  <a:srgbClr val="775F55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1" name="Body Level One…"/>
          <p:cNvSpPr txBox="1"/>
          <p:nvPr>
            <p:ph type="body" idx="1"/>
          </p:nvPr>
        </p:nvSpPr>
        <p:spPr>
          <a:xfrm>
            <a:off x="4273296" y="3200400"/>
            <a:ext cx="16306801" cy="8991600"/>
          </a:xfrm>
          <a:prstGeom prst="rect">
            <a:avLst/>
          </a:prstGeom>
        </p:spPr>
        <p:txBody>
          <a:bodyPr lIns="91429" tIns="91429" rIns="91429" bIns="91429" anchor="t"/>
          <a:lstStyle>
            <a:lvl1pPr marL="640013" indent="-640013" defTabSz="1828800">
              <a:spcBef>
                <a:spcPts val="1400"/>
              </a:spcBef>
              <a:buClr>
                <a:srgbClr val="DD8047"/>
              </a:buClr>
              <a:buSzPct val="60000"/>
              <a:buChar char="◻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977603" indent="-611882" defTabSz="1828800">
              <a:spcBef>
                <a:spcPts val="1400"/>
              </a:spcBef>
              <a:buClr>
                <a:srgbClr val="DD8047"/>
              </a:buClr>
              <a:buSzPct val="70000"/>
              <a:buChar char="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1262139" indent="-576411" defTabSz="1828800">
              <a:spcBef>
                <a:spcPts val="1400"/>
              </a:spcBef>
              <a:buClr>
                <a:srgbClr val="DD8047"/>
              </a:buClr>
              <a:buSzPct val="75000"/>
              <a:buChar char="■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1805754" indent="-662873" defTabSz="1828800">
              <a:spcBef>
                <a:spcPts val="1400"/>
              </a:spcBef>
              <a:buClr>
                <a:srgbClr val="DD8047"/>
              </a:buClr>
              <a:buSzPct val="75000"/>
              <a:buChar char="■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2262906" indent="-662873" defTabSz="1828800">
              <a:spcBef>
                <a:spcPts val="1400"/>
              </a:spcBef>
              <a:buClr>
                <a:srgbClr val="DD8047"/>
              </a:buClr>
              <a:buSzPct val="65000"/>
              <a:buChar char="■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xfrm>
            <a:off x="3294881" y="2500639"/>
            <a:ext cx="573038" cy="576561"/>
          </a:xfrm>
          <a:prstGeom prst="rect">
            <a:avLst/>
          </a:prstGeom>
        </p:spPr>
        <p:txBody>
          <a:bodyPr lIns="91429" tIns="91429" rIns="91429" bIns="91429" anchor="ctr">
            <a:normAutofit fontScale="100000" lnSpcReduction="0"/>
          </a:bodyPr>
          <a:lstStyle>
            <a:lvl1pPr defTabSz="914306">
              <a:defRPr b="1" sz="28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Text"/>
          <p:cNvSpPr txBox="1"/>
          <p:nvPr>
            <p:ph type="title"/>
          </p:nvPr>
        </p:nvSpPr>
        <p:spPr>
          <a:xfrm>
            <a:off x="3962400" y="549276"/>
            <a:ext cx="16459200" cy="2286001"/>
          </a:xfrm>
          <a:prstGeom prst="rect">
            <a:avLst/>
          </a:prstGeom>
        </p:spPr>
        <p:txBody>
          <a:bodyPr lIns="91439" tIns="91439" rIns="91439" bIns="91439"/>
          <a:lstStyle>
            <a:lvl1pPr defTabSz="914400">
              <a:defRPr cap="none" sz="8800">
                <a:solidFill>
                  <a:srgbClr val="CCC1D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0" name="Body Level One…"/>
          <p:cNvSpPr txBox="1"/>
          <p:nvPr>
            <p:ph type="body" idx="1"/>
          </p:nvPr>
        </p:nvSpPr>
        <p:spPr>
          <a:xfrm>
            <a:off x="3962400" y="3200400"/>
            <a:ext cx="16459200" cy="9051926"/>
          </a:xfrm>
          <a:prstGeom prst="rect">
            <a:avLst/>
          </a:prstGeom>
        </p:spPr>
        <p:txBody>
          <a:bodyPr lIns="91439" tIns="91439" rIns="91439" bIns="91439" anchor="t"/>
          <a:lstStyle>
            <a:lvl1pPr marL="685800" indent="-685800" defTabSz="914400">
              <a:spcBef>
                <a:spcPts val="1300"/>
              </a:spcBef>
              <a:buSzPct val="100000"/>
              <a:buFont typeface="Arial"/>
              <a:defRPr sz="5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123950" indent="-666750" defTabSz="914400">
              <a:spcBef>
                <a:spcPts val="1300"/>
              </a:spcBef>
              <a:buSzPct val="100000"/>
              <a:buFont typeface="Arial"/>
              <a:buChar char="–"/>
              <a:defRPr sz="5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554479" indent="-640079" defTabSz="914400">
              <a:spcBef>
                <a:spcPts val="1300"/>
              </a:spcBef>
              <a:buSzPct val="100000"/>
              <a:buFont typeface="Arial"/>
              <a:defRPr sz="5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011679" indent="-640079" defTabSz="914400">
              <a:spcBef>
                <a:spcPts val="1300"/>
              </a:spcBef>
              <a:buSzPct val="100000"/>
              <a:buFont typeface="Arial"/>
              <a:buChar char="–"/>
              <a:defRPr sz="5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68879" indent="-640079" defTabSz="914400">
              <a:spcBef>
                <a:spcPts val="1300"/>
              </a:spcBef>
              <a:buSzPct val="100000"/>
              <a:buFont typeface="Arial"/>
              <a:buChar char="»"/>
              <a:defRPr sz="5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19917052" y="12835870"/>
            <a:ext cx="504548" cy="483910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914306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bg>
      <p:bgPr>
        <a:solidFill>
          <a:srgbClr val="775F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6"/>
          <p:cNvSpPr/>
          <p:nvPr/>
        </p:nvSpPr>
        <p:spPr>
          <a:xfrm>
            <a:off x="3048000" y="11942064"/>
            <a:ext cx="18288000" cy="177393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39" name="Rectangle 9"/>
          <p:cNvSpPr/>
          <p:nvPr/>
        </p:nvSpPr>
        <p:spPr>
          <a:xfrm>
            <a:off x="3029711" y="12106656"/>
            <a:ext cx="4498849" cy="1426465"/>
          </a:xfrm>
          <a:prstGeom prst="rect">
            <a:avLst/>
          </a:prstGeom>
          <a:solidFill>
            <a:srgbClr val="DD8047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40" name="Rectangle 10"/>
          <p:cNvSpPr/>
          <p:nvPr/>
        </p:nvSpPr>
        <p:spPr>
          <a:xfrm>
            <a:off x="7766304" y="12088368"/>
            <a:ext cx="13569696" cy="1426465"/>
          </a:xfrm>
          <a:prstGeom prst="rect">
            <a:avLst/>
          </a:prstGeom>
          <a:solidFill>
            <a:srgbClr val="94B6D2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41" name="Title Text"/>
          <p:cNvSpPr txBox="1"/>
          <p:nvPr>
            <p:ph type="title"/>
          </p:nvPr>
        </p:nvSpPr>
        <p:spPr>
          <a:xfrm>
            <a:off x="7772400" y="8077202"/>
            <a:ext cx="12954000" cy="3657601"/>
          </a:xfrm>
          <a:prstGeom prst="rect">
            <a:avLst/>
          </a:prstGeom>
        </p:spPr>
        <p:txBody>
          <a:bodyPr lIns="91429" tIns="91429" rIns="91429" bIns="91429" anchor="b"/>
          <a:lstStyle>
            <a:lvl1pPr algn="l" defTabSz="1828800">
              <a:defRPr sz="8800">
                <a:solidFill>
                  <a:srgbClr val="EBDDC3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2" name="Body Level One…"/>
          <p:cNvSpPr txBox="1"/>
          <p:nvPr>
            <p:ph type="body" sz="quarter" idx="1"/>
          </p:nvPr>
        </p:nvSpPr>
        <p:spPr>
          <a:xfrm>
            <a:off x="7772400" y="12100073"/>
            <a:ext cx="13411200" cy="1371601"/>
          </a:xfrm>
          <a:prstGeom prst="rect">
            <a:avLst/>
          </a:prstGeom>
        </p:spPr>
        <p:txBody>
          <a:bodyPr lIns="91429" tIns="91429" rIns="91429" bIns="91429"/>
          <a:lstStyle>
            <a:lvl1pPr marL="0" indent="0" defTabSz="1828800">
              <a:spcBef>
                <a:spcPts val="1400"/>
              </a:spcBef>
              <a:buSzTx/>
              <a:buNone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0" indent="457153" defTabSz="1828800">
              <a:spcBef>
                <a:spcPts val="1400"/>
              </a:spcBef>
              <a:buSzTx/>
              <a:buNone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0" indent="914305" defTabSz="1828800">
              <a:spcBef>
                <a:spcPts val="1400"/>
              </a:spcBef>
              <a:buSzTx/>
              <a:buNone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0" indent="1371457" defTabSz="1828800">
              <a:spcBef>
                <a:spcPts val="1400"/>
              </a:spcBef>
              <a:buSzTx/>
              <a:buNone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0" indent="1828610" defTabSz="1828800">
              <a:spcBef>
                <a:spcPts val="1400"/>
              </a:spcBef>
              <a:buSzTx/>
              <a:buNone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xfrm>
            <a:off x="19601681" y="549919"/>
            <a:ext cx="573038" cy="576561"/>
          </a:xfrm>
          <a:prstGeom prst="rect">
            <a:avLst/>
          </a:prstGeom>
        </p:spPr>
        <p:txBody>
          <a:bodyPr lIns="91429" tIns="91429" rIns="91429" bIns="91429" anchor="ctr">
            <a:normAutofit fontScale="100000" lnSpcReduction="0"/>
          </a:bodyPr>
          <a:lstStyle>
            <a:lvl1pPr defTabSz="914306">
              <a:defRPr b="1" sz="2800">
                <a:solidFill>
                  <a:srgbClr val="EBDDC3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6"/>
          <p:cNvSpPr/>
          <p:nvPr/>
        </p:nvSpPr>
        <p:spPr>
          <a:xfrm>
            <a:off x="3048000" y="2468879"/>
            <a:ext cx="18288000" cy="6400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51" name="Rectangle 7"/>
          <p:cNvSpPr/>
          <p:nvPr/>
        </p:nvSpPr>
        <p:spPr>
          <a:xfrm>
            <a:off x="3048000" y="2560320"/>
            <a:ext cx="1066800" cy="457201"/>
          </a:xfrm>
          <a:prstGeom prst="rect">
            <a:avLst/>
          </a:prstGeom>
          <a:solidFill>
            <a:srgbClr val="DD8047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52" name="Rectangle 8"/>
          <p:cNvSpPr/>
          <p:nvPr/>
        </p:nvSpPr>
        <p:spPr>
          <a:xfrm>
            <a:off x="4229100" y="2560320"/>
            <a:ext cx="17106900" cy="457201"/>
          </a:xfrm>
          <a:prstGeom prst="rect">
            <a:avLst/>
          </a:prstGeom>
          <a:solidFill>
            <a:srgbClr val="94B6D2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53" name="Title Text"/>
          <p:cNvSpPr txBox="1"/>
          <p:nvPr>
            <p:ph type="title"/>
          </p:nvPr>
        </p:nvSpPr>
        <p:spPr>
          <a:xfrm>
            <a:off x="4267201" y="457200"/>
            <a:ext cx="16306801" cy="1981200"/>
          </a:xfrm>
          <a:prstGeom prst="rect">
            <a:avLst/>
          </a:prstGeom>
        </p:spPr>
        <p:txBody>
          <a:bodyPr lIns="91429" tIns="91429" rIns="91429" bIns="91429"/>
          <a:lstStyle>
            <a:lvl1pPr algn="l" defTabSz="1828800">
              <a:defRPr cap="none" sz="8800">
                <a:solidFill>
                  <a:srgbClr val="775F55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4" name="Body Level One…"/>
          <p:cNvSpPr txBox="1"/>
          <p:nvPr>
            <p:ph type="body" sz="half" idx="1"/>
          </p:nvPr>
        </p:nvSpPr>
        <p:spPr>
          <a:xfrm>
            <a:off x="4267200" y="3179134"/>
            <a:ext cx="7772400" cy="9144001"/>
          </a:xfrm>
          <a:prstGeom prst="rect">
            <a:avLst/>
          </a:prstGeom>
        </p:spPr>
        <p:txBody>
          <a:bodyPr lIns="91429" tIns="91429" rIns="91429" bIns="91429" anchor="t"/>
          <a:lstStyle>
            <a:lvl1pPr marL="640013" indent="-640013" defTabSz="1828800">
              <a:spcBef>
                <a:spcPts val="1400"/>
              </a:spcBef>
              <a:buClr>
                <a:srgbClr val="DD8047"/>
              </a:buClr>
              <a:buSzPct val="60000"/>
              <a:buChar char="◻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977603" indent="-611882" defTabSz="1828800">
              <a:spcBef>
                <a:spcPts val="1400"/>
              </a:spcBef>
              <a:buClr>
                <a:srgbClr val="DD8047"/>
              </a:buClr>
              <a:buSzPct val="70000"/>
              <a:buChar char="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1262139" indent="-576411" defTabSz="1828800">
              <a:spcBef>
                <a:spcPts val="1400"/>
              </a:spcBef>
              <a:buClr>
                <a:srgbClr val="DD8047"/>
              </a:buClr>
              <a:buSzPct val="75000"/>
              <a:buChar char="■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1805754" indent="-662873" defTabSz="1828800">
              <a:spcBef>
                <a:spcPts val="1400"/>
              </a:spcBef>
              <a:buClr>
                <a:srgbClr val="DD8047"/>
              </a:buClr>
              <a:buSzPct val="75000"/>
              <a:buChar char="■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2262906" indent="-662873" defTabSz="1828800">
              <a:spcBef>
                <a:spcPts val="1400"/>
              </a:spcBef>
              <a:buClr>
                <a:srgbClr val="DD8047"/>
              </a:buClr>
              <a:buSzPct val="65000"/>
              <a:buChar char="■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xfrm>
            <a:off x="3294881" y="2500639"/>
            <a:ext cx="573038" cy="576561"/>
          </a:xfrm>
          <a:prstGeom prst="rect">
            <a:avLst/>
          </a:prstGeom>
        </p:spPr>
        <p:txBody>
          <a:bodyPr lIns="91429" tIns="91429" rIns="91429" bIns="91429" anchor="ctr">
            <a:normAutofit fontScale="100000" lnSpcReduction="0"/>
          </a:bodyPr>
          <a:lstStyle>
            <a:lvl1pPr defTabSz="914306">
              <a:defRPr b="1" sz="28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21"/>
          </p:nvPr>
        </p:nvSpPr>
        <p:spPr>
          <a:xfrm>
            <a:off x="4280774" y="-1688429"/>
            <a:ext cx="15829857" cy="118491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2387600" y="9728200"/>
            <a:ext cx="19621500" cy="1803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2387600" y="11518900"/>
            <a:ext cx="19621500" cy="1600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673100" y="4572000"/>
            <a:ext cx="23050500" cy="45593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21"/>
          </p:nvPr>
        </p:nvSpPr>
        <p:spPr>
          <a:xfrm>
            <a:off x="10590462" y="1511300"/>
            <a:ext cx="13644824" cy="1212873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673100" y="1435100"/>
            <a:ext cx="11049000" cy="5461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673100" y="6870700"/>
            <a:ext cx="11049000" cy="5461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21"/>
          </p:nvPr>
        </p:nvSpPr>
        <p:spPr>
          <a:xfrm>
            <a:off x="11814854" y="3230211"/>
            <a:ext cx="11753235" cy="104473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673100" y="3835400"/>
            <a:ext cx="11049000" cy="8864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435100" y="1066800"/>
            <a:ext cx="21501100" cy="11557000"/>
          </a:xfrm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2-033_1302x975.jpeg"/>
          <p:cNvSpPr/>
          <p:nvPr>
            <p:ph type="pic" sz="half" idx="21"/>
          </p:nvPr>
        </p:nvSpPr>
        <p:spPr>
          <a:xfrm>
            <a:off x="12407900" y="5715000"/>
            <a:ext cx="11023600" cy="8255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half" idx="22"/>
          </p:nvPr>
        </p:nvSpPr>
        <p:spPr>
          <a:xfrm>
            <a:off x="12420600" y="-673100"/>
            <a:ext cx="11023600" cy="8255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2-10-superquadro_1631x2178.jpeg"/>
          <p:cNvSpPr/>
          <p:nvPr>
            <p:ph type="pic" idx="23"/>
          </p:nvPr>
        </p:nvSpPr>
        <p:spPr>
          <a:xfrm>
            <a:off x="-825499" y="-2108200"/>
            <a:ext cx="13804901" cy="184432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11976100" y="13081000"/>
            <a:ext cx="419100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584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1168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752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2336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9210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3505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4089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4673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5257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1.tif"/><Relationship Id="rId4" Type="http://schemas.openxmlformats.org/officeDocument/2006/relationships/image" Target="../media/image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1.tif"/><Relationship Id="rId4" Type="http://schemas.openxmlformats.org/officeDocument/2006/relationships/image" Target="../media/image1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UNSUPERVISED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UNSUPERVISED</a:t>
            </a:r>
          </a:p>
        </p:txBody>
      </p:sp>
      <p:sp>
        <p:nvSpPr>
          <p:cNvPr id="165" name="Slide Number"/>
          <p:cNvSpPr txBox="1"/>
          <p:nvPr>
            <p:ph type="sldNum" sz="quarter" idx="2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Distortion measure (cost function) of K means Cluste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Distortion measure (cost function) of K means Clustering</a:t>
            </a:r>
          </a:p>
        </p:txBody>
      </p:sp>
      <p:sp>
        <p:nvSpPr>
          <p:cNvPr id="2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4625" y="4410075"/>
            <a:ext cx="15595600" cy="5969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https://towardsdatascience.com/k-means-clustering-algorithm-applications-evaluation-methods-and-drawbacks-aa03e644b48a"/>
          <p:cNvSpPr txBox="1"/>
          <p:nvPr/>
        </p:nvSpPr>
        <p:spPr>
          <a:xfrm>
            <a:off x="162761" y="10955337"/>
            <a:ext cx="23631935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https://towardsdatascience.com/k-means-clustering-algorithm-applications-evaluation-methods-and-drawbacks-aa03e644b48a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3" name="Rectangle"/>
          <p:cNvSpPr/>
          <p:nvPr/>
        </p:nvSpPr>
        <p:spPr>
          <a:xfrm>
            <a:off x="7296150" y="4410075"/>
            <a:ext cx="1727200" cy="1152525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</a:ln>
        </p:spPr>
        <p:txBody>
          <a:bodyPr tIns="91439" bIns="91439" anchor="ctr"/>
          <a:lstStyle/>
          <a:p>
            <a:pPr defTabSz="9144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44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65" y="-15200"/>
            <a:ext cx="18288001" cy="730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052429" y="6438879"/>
            <a:ext cx="8156664" cy="6518824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Update step"/>
          <p:cNvSpPr txBox="1"/>
          <p:nvPr/>
        </p:nvSpPr>
        <p:spPr>
          <a:xfrm>
            <a:off x="18534481" y="5402591"/>
            <a:ext cx="319256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Update step</a:t>
            </a:r>
          </a:p>
        </p:txBody>
      </p:sp>
      <p:sp>
        <p:nvSpPr>
          <p:cNvPr id="247" name="Assign step"/>
          <p:cNvSpPr txBox="1"/>
          <p:nvPr/>
        </p:nvSpPr>
        <p:spPr>
          <a:xfrm>
            <a:off x="18675867" y="1044010"/>
            <a:ext cx="29097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Assign step</a:t>
            </a:r>
          </a:p>
        </p:txBody>
      </p:sp>
      <p:sp>
        <p:nvSpPr>
          <p:cNvPr id="248" name="Like Nearest…"/>
          <p:cNvSpPr txBox="1"/>
          <p:nvPr/>
        </p:nvSpPr>
        <p:spPr>
          <a:xfrm>
            <a:off x="19405496" y="1971573"/>
            <a:ext cx="3914999" cy="29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Like Nearest</a:t>
            </a:r>
          </a:p>
          <a:p>
            <a:pPr/>
            <a:r>
              <a:t>Neighbour but</a:t>
            </a:r>
          </a:p>
          <a:p>
            <a:pPr/>
            <a:r>
              <a:t>Nearest cluster</a:t>
            </a:r>
          </a:p>
          <a:p>
            <a:pPr/>
            <a:r>
              <a:t>Center</a:t>
            </a:r>
          </a:p>
        </p:txBody>
      </p:sp>
      <p:pic>
        <p:nvPicPr>
          <p:cNvPr id="249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rcRect l="34640" t="0" r="0" b="50820"/>
          <a:stretch>
            <a:fillRect/>
          </a:stretch>
        </p:blipFill>
        <p:spPr>
          <a:xfrm>
            <a:off x="1871121" y="7517150"/>
            <a:ext cx="11952996" cy="53338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2" name="Rectangle"/>
          <p:cNvSpPr/>
          <p:nvPr/>
        </p:nvSpPr>
        <p:spPr>
          <a:xfrm>
            <a:off x="7296150" y="4410075"/>
            <a:ext cx="1727200" cy="1152525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</a:ln>
        </p:spPr>
        <p:txBody>
          <a:bodyPr tIns="91439" bIns="91439" anchor="ctr"/>
          <a:lstStyle/>
          <a:p>
            <a:pPr defTabSz="9144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5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65" y="-15200"/>
            <a:ext cx="18288001" cy="730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052429" y="6438879"/>
            <a:ext cx="8156664" cy="6518824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Update step"/>
          <p:cNvSpPr txBox="1"/>
          <p:nvPr/>
        </p:nvSpPr>
        <p:spPr>
          <a:xfrm>
            <a:off x="18534481" y="5402591"/>
            <a:ext cx="319256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Update step</a:t>
            </a:r>
          </a:p>
        </p:txBody>
      </p:sp>
      <p:sp>
        <p:nvSpPr>
          <p:cNvPr id="256" name="Assign step"/>
          <p:cNvSpPr txBox="1"/>
          <p:nvPr/>
        </p:nvSpPr>
        <p:spPr>
          <a:xfrm>
            <a:off x="18675867" y="1044010"/>
            <a:ext cx="29097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Assign step</a:t>
            </a:r>
          </a:p>
        </p:txBody>
      </p:sp>
      <p:sp>
        <p:nvSpPr>
          <p:cNvPr id="257" name="Like Nearest…"/>
          <p:cNvSpPr txBox="1"/>
          <p:nvPr/>
        </p:nvSpPr>
        <p:spPr>
          <a:xfrm>
            <a:off x="19405496" y="1971573"/>
            <a:ext cx="3914999" cy="29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Like Nearest</a:t>
            </a:r>
          </a:p>
          <a:p>
            <a:pPr/>
            <a:r>
              <a:t>Neighbour but</a:t>
            </a:r>
          </a:p>
          <a:p>
            <a:pPr/>
            <a:r>
              <a:t>Nearest cluster</a:t>
            </a:r>
          </a:p>
          <a:p>
            <a:pPr/>
            <a:r>
              <a:t>Center</a:t>
            </a:r>
          </a:p>
        </p:txBody>
      </p:sp>
      <p:pic>
        <p:nvPicPr>
          <p:cNvPr id="258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49140" y="8189862"/>
            <a:ext cx="10421220" cy="39885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as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Tasks</a:t>
            </a:r>
          </a:p>
        </p:txBody>
      </p:sp>
      <p:sp>
        <p:nvSpPr>
          <p:cNvPr id="168" name="Slide Number"/>
          <p:cNvSpPr txBox="1"/>
          <p:nvPr>
            <p:ph type="sldNum" sz="quarter" idx="2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169" name="Table"/>
          <p:cNvGraphicFramePr/>
          <p:nvPr/>
        </p:nvGraphicFramePr>
        <p:xfrm>
          <a:off x="3049518" y="4006850"/>
          <a:ext cx="10934701" cy="88646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{EEE7283C-3CF3-47DC-8721-378D4A62B228}</a:tableStyleId>
              </a:tblPr>
              <a:tblGrid>
                <a:gridCol w="3640666"/>
                <a:gridCol w="3931970"/>
                <a:gridCol w="3349362"/>
              </a:tblGrid>
              <a:tr h="2950633">
                <a:tc>
                  <a:txBody>
                    <a:bodyPr/>
                    <a:lstStyle/>
                    <a:p>
                      <a:pPr>
                        <a:defRPr sz="5000"/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L>
                    <a:lnR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R>
                    <a:lnT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T>
                    <a:lnB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Output = continuous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L>
                    <a:lnR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R>
                    <a:lnT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T>
                    <a:lnB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Output = discrete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L>
                    <a:lnR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R>
                    <a:lnT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T>
                    <a:lnB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B>
                  </a:tcPr>
                </a:tc>
              </a:tr>
              <a:tr h="2950633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Supervised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L>
                    <a:lnR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R>
                    <a:lnT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T>
                    <a:lnB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Regression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L>
                    <a:lnR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R>
                    <a:lnT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T>
                    <a:lnB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Classification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L>
                    <a:lnR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R>
                    <a:lnT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T>
                    <a:lnB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B>
                  </a:tcPr>
                </a:tc>
              </a:tr>
              <a:tr h="2950633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Unsupervised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L>
                    <a:lnR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R>
                    <a:lnT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T>
                    <a:lnB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Dimensionality reduction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L>
                    <a:lnR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R>
                    <a:lnT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T>
                    <a:lnB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Clustering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L>
                    <a:lnR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R>
                    <a:lnT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T>
                    <a:lnB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70" name="Rectangle"/>
          <p:cNvSpPr/>
          <p:nvPr/>
        </p:nvSpPr>
        <p:spPr>
          <a:xfrm>
            <a:off x="15190258" y="9060399"/>
            <a:ext cx="5651569" cy="82940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1" name="Linear Model"/>
          <p:cNvSpPr txBox="1"/>
          <p:nvPr/>
        </p:nvSpPr>
        <p:spPr>
          <a:xfrm>
            <a:off x="16072677" y="9062351"/>
            <a:ext cx="339317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Linear Model</a:t>
            </a:r>
          </a:p>
        </p:txBody>
      </p:sp>
      <p:sp>
        <p:nvSpPr>
          <p:cNvPr id="172" name="Rectangle"/>
          <p:cNvSpPr/>
          <p:nvPr/>
        </p:nvSpPr>
        <p:spPr>
          <a:xfrm>
            <a:off x="15190258" y="7924088"/>
            <a:ext cx="5651569" cy="82940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3" name="Non-linear Model"/>
          <p:cNvSpPr txBox="1"/>
          <p:nvPr/>
        </p:nvSpPr>
        <p:spPr>
          <a:xfrm>
            <a:off x="15490077" y="7926040"/>
            <a:ext cx="455837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Non-linear Model</a:t>
            </a:r>
          </a:p>
        </p:txBody>
      </p:sp>
      <p:sp>
        <p:nvSpPr>
          <p:cNvPr id="174" name="Rectangle"/>
          <p:cNvSpPr/>
          <p:nvPr/>
        </p:nvSpPr>
        <p:spPr>
          <a:xfrm>
            <a:off x="15190258" y="6240999"/>
            <a:ext cx="5651569" cy="1376182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5" name="Hierarchical,…"/>
          <p:cNvSpPr txBox="1"/>
          <p:nvPr/>
        </p:nvSpPr>
        <p:spPr>
          <a:xfrm>
            <a:off x="15490077" y="6154390"/>
            <a:ext cx="4558371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Hierarchical, </a:t>
            </a:r>
          </a:p>
          <a:p>
            <a:pPr/>
            <a:r>
              <a:t>Non-linear Model</a:t>
            </a:r>
          </a:p>
        </p:txBody>
      </p:sp>
      <p:sp>
        <p:nvSpPr>
          <p:cNvPr id="176" name="Solutions"/>
          <p:cNvSpPr txBox="1"/>
          <p:nvPr/>
        </p:nvSpPr>
        <p:spPr>
          <a:xfrm>
            <a:off x="16358300" y="5106640"/>
            <a:ext cx="2378349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Solutions</a:t>
            </a:r>
          </a:p>
        </p:txBody>
      </p:sp>
      <p:sp>
        <p:nvSpPr>
          <p:cNvPr id="177" name="Deep NN"/>
          <p:cNvSpPr txBox="1"/>
          <p:nvPr/>
        </p:nvSpPr>
        <p:spPr>
          <a:xfrm>
            <a:off x="21101543" y="6184585"/>
            <a:ext cx="2671974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Deep NN</a:t>
            </a:r>
          </a:p>
        </p:txBody>
      </p:sp>
      <p:sp>
        <p:nvSpPr>
          <p:cNvPr id="178" name="SVR/SVM,…"/>
          <p:cNvSpPr txBox="1"/>
          <p:nvPr/>
        </p:nvSpPr>
        <p:spPr>
          <a:xfrm>
            <a:off x="21067126" y="7564090"/>
            <a:ext cx="2740807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SVR/SVM, </a:t>
            </a:r>
          </a:p>
          <a:p>
            <a:pPr/>
            <a:r>
              <a:t>NN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as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Tasks</a:t>
            </a:r>
          </a:p>
        </p:txBody>
      </p:sp>
      <p:sp>
        <p:nvSpPr>
          <p:cNvPr id="181" name="Slide Number"/>
          <p:cNvSpPr txBox="1"/>
          <p:nvPr>
            <p:ph type="sldNum" sz="quarter" idx="2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182" name="Table"/>
          <p:cNvGraphicFramePr/>
          <p:nvPr/>
        </p:nvGraphicFramePr>
        <p:xfrm>
          <a:off x="3049518" y="4006850"/>
          <a:ext cx="10934701" cy="88646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{EEE7283C-3CF3-47DC-8721-378D4A62B228}</a:tableStyleId>
              </a:tblPr>
              <a:tblGrid>
                <a:gridCol w="3640666"/>
                <a:gridCol w="3931970"/>
                <a:gridCol w="3349362"/>
              </a:tblGrid>
              <a:tr h="2950633">
                <a:tc>
                  <a:txBody>
                    <a:bodyPr/>
                    <a:lstStyle/>
                    <a:p>
                      <a:pPr>
                        <a:defRPr sz="5000"/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L>
                    <a:lnR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R>
                    <a:lnT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T>
                    <a:lnB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Output = continuous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L>
                    <a:lnR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R>
                    <a:lnT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T>
                    <a:lnB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Output = discrete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L>
                    <a:lnR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R>
                    <a:lnT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T>
                    <a:lnB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B>
                  </a:tcPr>
                </a:tc>
              </a:tr>
              <a:tr h="2950633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Supervised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L>
                    <a:lnR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R>
                    <a:lnT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T>
                    <a:lnB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Regression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L>
                    <a:lnR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R>
                    <a:lnT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T>
                    <a:lnB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Classification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L>
                    <a:lnR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R>
                    <a:lnT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T>
                    <a:lnB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B>
                  </a:tcPr>
                </a:tc>
              </a:tr>
              <a:tr h="2950633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Unsupervised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L>
                    <a:lnR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R>
                    <a:lnT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T>
                    <a:lnB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Dimensionality reduction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L>
                    <a:lnR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R>
                    <a:lnT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T>
                    <a:lnB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Clustering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L>
                    <a:lnR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R>
                    <a:lnT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T>
                    <a:lnB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83" name="Rectangle"/>
          <p:cNvSpPr/>
          <p:nvPr/>
        </p:nvSpPr>
        <p:spPr>
          <a:xfrm>
            <a:off x="15190258" y="9060399"/>
            <a:ext cx="5651569" cy="82940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4" name="Linear Model"/>
          <p:cNvSpPr txBox="1"/>
          <p:nvPr/>
        </p:nvSpPr>
        <p:spPr>
          <a:xfrm>
            <a:off x="16072677" y="9062351"/>
            <a:ext cx="339317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Linear Model</a:t>
            </a:r>
          </a:p>
        </p:txBody>
      </p:sp>
      <p:sp>
        <p:nvSpPr>
          <p:cNvPr id="185" name="Rectangle"/>
          <p:cNvSpPr/>
          <p:nvPr/>
        </p:nvSpPr>
        <p:spPr>
          <a:xfrm>
            <a:off x="15190258" y="7924088"/>
            <a:ext cx="5651569" cy="82940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6" name="Non-linear Model"/>
          <p:cNvSpPr txBox="1"/>
          <p:nvPr/>
        </p:nvSpPr>
        <p:spPr>
          <a:xfrm>
            <a:off x="15490077" y="7926040"/>
            <a:ext cx="455837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Non-linear Model</a:t>
            </a:r>
          </a:p>
        </p:txBody>
      </p:sp>
      <p:sp>
        <p:nvSpPr>
          <p:cNvPr id="187" name="Rectangle"/>
          <p:cNvSpPr/>
          <p:nvPr/>
        </p:nvSpPr>
        <p:spPr>
          <a:xfrm>
            <a:off x="15190258" y="6240999"/>
            <a:ext cx="5651569" cy="1376182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8" name="Hierarchical,…"/>
          <p:cNvSpPr txBox="1"/>
          <p:nvPr/>
        </p:nvSpPr>
        <p:spPr>
          <a:xfrm>
            <a:off x="15490077" y="6154390"/>
            <a:ext cx="4558371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Hierarchical, </a:t>
            </a:r>
          </a:p>
          <a:p>
            <a:pPr/>
            <a:r>
              <a:t>Non-linear Model</a:t>
            </a:r>
          </a:p>
        </p:txBody>
      </p:sp>
      <p:sp>
        <p:nvSpPr>
          <p:cNvPr id="189" name="Solutions"/>
          <p:cNvSpPr txBox="1"/>
          <p:nvPr/>
        </p:nvSpPr>
        <p:spPr>
          <a:xfrm>
            <a:off x="16358300" y="5106640"/>
            <a:ext cx="2378349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Solutions</a:t>
            </a:r>
          </a:p>
        </p:txBody>
      </p:sp>
      <p:sp>
        <p:nvSpPr>
          <p:cNvPr id="190" name="Deep NN"/>
          <p:cNvSpPr txBox="1"/>
          <p:nvPr/>
        </p:nvSpPr>
        <p:spPr>
          <a:xfrm>
            <a:off x="21101543" y="6184585"/>
            <a:ext cx="2671974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Deep NN</a:t>
            </a:r>
          </a:p>
        </p:txBody>
      </p:sp>
      <p:sp>
        <p:nvSpPr>
          <p:cNvPr id="191" name="SVR/SVM,…"/>
          <p:cNvSpPr txBox="1"/>
          <p:nvPr/>
        </p:nvSpPr>
        <p:spPr>
          <a:xfrm>
            <a:off x="21067126" y="7564090"/>
            <a:ext cx="2740807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SVR/SVM, </a:t>
            </a:r>
          </a:p>
          <a:p>
            <a:pPr/>
            <a:r>
              <a:t>NN</a:t>
            </a:r>
          </a:p>
        </p:txBody>
      </p:sp>
      <p:sp>
        <p:nvSpPr>
          <p:cNvPr id="192" name="K-means"/>
          <p:cNvSpPr txBox="1"/>
          <p:nvPr/>
        </p:nvSpPr>
        <p:spPr>
          <a:xfrm>
            <a:off x="11517172" y="11816714"/>
            <a:ext cx="1823592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</a:defRPr>
            </a:lvl1pPr>
          </a:lstStyle>
          <a:p>
            <a:pPr/>
            <a:r>
              <a:t>K-means</a:t>
            </a:r>
          </a:p>
        </p:txBody>
      </p:sp>
      <p:sp>
        <p:nvSpPr>
          <p:cNvPr id="193" name="PCA"/>
          <p:cNvSpPr txBox="1"/>
          <p:nvPr/>
        </p:nvSpPr>
        <p:spPr>
          <a:xfrm>
            <a:off x="8272521" y="12109591"/>
            <a:ext cx="1078707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</a:defRPr>
            </a:lvl1pPr>
          </a:lstStyle>
          <a:p>
            <a:pPr/>
            <a:r>
              <a:t>PCA</a:t>
            </a:r>
          </a:p>
        </p:txBody>
      </p:sp>
      <p:sp>
        <p:nvSpPr>
          <p:cNvPr id="194" name="kNN, NN,…"/>
          <p:cNvSpPr txBox="1"/>
          <p:nvPr/>
        </p:nvSpPr>
        <p:spPr>
          <a:xfrm>
            <a:off x="11037639" y="8571031"/>
            <a:ext cx="2321422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</a:defRPr>
            </a:pPr>
            <a:r>
              <a:t>kNN, NN, </a:t>
            </a:r>
          </a:p>
          <a:p>
            <a:pPr>
              <a:defRPr sz="4000"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</a:defRPr>
            </a:pPr>
            <a:r>
              <a:t>Perceptron</a:t>
            </a:r>
          </a:p>
        </p:txBody>
      </p:sp>
      <p:sp>
        <p:nvSpPr>
          <p:cNvPr id="195" name="Bayes, Logistic"/>
          <p:cNvSpPr txBox="1"/>
          <p:nvPr/>
        </p:nvSpPr>
        <p:spPr>
          <a:xfrm>
            <a:off x="10991684" y="7189175"/>
            <a:ext cx="2874567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</a:defRPr>
            </a:lvl1pPr>
          </a:lstStyle>
          <a:p>
            <a:pPr/>
            <a:r>
              <a:t>Bayes, Logistic</a:t>
            </a:r>
          </a:p>
        </p:txBody>
      </p:sp>
      <p:sp>
        <p:nvSpPr>
          <p:cNvPr id="196" name="Linear Regression"/>
          <p:cNvSpPr txBox="1"/>
          <p:nvPr/>
        </p:nvSpPr>
        <p:spPr>
          <a:xfrm>
            <a:off x="6705009" y="8863131"/>
            <a:ext cx="3611018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</a:defRPr>
            </a:lvl1pPr>
          </a:lstStyle>
          <a:p>
            <a:pPr/>
            <a:r>
              <a:t>Linear Regression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LUSTERING: KMEAN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CLUSTERING: KMEANS</a:t>
            </a:r>
          </a:p>
        </p:txBody>
      </p:sp>
      <p:sp>
        <p:nvSpPr>
          <p:cNvPr id="199" name="Slide Number"/>
          <p:cNvSpPr txBox="1"/>
          <p:nvPr>
            <p:ph type="sldNum" sz="quarter" idx="2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K means Cluste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 means Clustering</a:t>
            </a:r>
          </a:p>
        </p:txBody>
      </p:sp>
      <p:sp>
        <p:nvSpPr>
          <p:cNvPr id="202" name="Slide Number"/>
          <p:cNvSpPr txBox="1"/>
          <p:nvPr>
            <p:ph type="sldNum" sz="quarter" idx="2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00750" y="3257550"/>
            <a:ext cx="6908800" cy="6426200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Rectangle"/>
          <p:cNvSpPr/>
          <p:nvPr/>
        </p:nvSpPr>
        <p:spPr>
          <a:xfrm>
            <a:off x="10318750" y="6715125"/>
            <a:ext cx="1730375" cy="1152525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</a:ln>
        </p:spPr>
        <p:txBody>
          <a:bodyPr tIns="91439" bIns="91439" anchor="ctr"/>
          <a:lstStyle/>
          <a:p>
            <a:pPr defTabSz="9144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05" name="Rectangle"/>
          <p:cNvSpPr/>
          <p:nvPr/>
        </p:nvSpPr>
        <p:spPr>
          <a:xfrm>
            <a:off x="7296150" y="4410075"/>
            <a:ext cx="1727200" cy="1152525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</a:ln>
        </p:spPr>
        <p:txBody>
          <a:bodyPr tIns="91439" bIns="91439" anchor="ctr"/>
          <a:lstStyle/>
          <a:p>
            <a:pPr defTabSz="9144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06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73600" y="0"/>
            <a:ext cx="1500505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rcRect l="26803" t="26509" r="17076" b="16546"/>
          <a:stretch>
            <a:fillRect/>
          </a:stretch>
        </p:blipFill>
        <p:spPr>
          <a:xfrm>
            <a:off x="3041650" y="9448800"/>
            <a:ext cx="5400675" cy="4216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K means Cluste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 means Clustering</a:t>
            </a:r>
          </a:p>
        </p:txBody>
      </p:sp>
      <p:sp>
        <p:nvSpPr>
          <p:cNvPr id="210" name="Slide Number"/>
          <p:cNvSpPr txBox="1"/>
          <p:nvPr>
            <p:ph type="sldNum" sz="quarter" idx="2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1" name="Rectangle"/>
          <p:cNvSpPr/>
          <p:nvPr/>
        </p:nvSpPr>
        <p:spPr>
          <a:xfrm>
            <a:off x="10318750" y="6715125"/>
            <a:ext cx="1730375" cy="1152525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</a:ln>
        </p:spPr>
        <p:txBody>
          <a:bodyPr tIns="91439" bIns="91439" anchor="ctr"/>
          <a:lstStyle/>
          <a:p>
            <a:pPr defTabSz="9144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12" name="Rectangle"/>
          <p:cNvSpPr/>
          <p:nvPr/>
        </p:nvSpPr>
        <p:spPr>
          <a:xfrm>
            <a:off x="7296150" y="4410075"/>
            <a:ext cx="1727200" cy="1152525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</a:ln>
        </p:spPr>
        <p:txBody>
          <a:bodyPr tIns="91439" bIns="91439" anchor="ctr"/>
          <a:lstStyle/>
          <a:p>
            <a:pPr defTabSz="9144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1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32125" y="1098550"/>
            <a:ext cx="18288000" cy="7302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K means Cluste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 means Clustering</a:t>
            </a:r>
          </a:p>
        </p:txBody>
      </p:sp>
      <p:sp>
        <p:nvSpPr>
          <p:cNvPr id="216" name="Slide Number"/>
          <p:cNvSpPr txBox="1"/>
          <p:nvPr>
            <p:ph type="sldNum" sz="quarter" idx="2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7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2781300"/>
            <a:ext cx="18288000" cy="10845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K means Cluste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 means Clustering</a:t>
            </a:r>
          </a:p>
        </p:txBody>
      </p:sp>
      <p:sp>
        <p:nvSpPr>
          <p:cNvPr id="220" name="Slide Number"/>
          <p:cNvSpPr txBox="1"/>
          <p:nvPr>
            <p:ph type="sldNum" sz="quarter" idx="2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2981325"/>
            <a:ext cx="18288000" cy="107346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K means Cluste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 means Clustering</a:t>
            </a:r>
          </a:p>
        </p:txBody>
      </p:sp>
      <p:sp>
        <p:nvSpPr>
          <p:cNvPr id="224" name="Slide Number"/>
          <p:cNvSpPr txBox="1"/>
          <p:nvPr>
            <p:ph type="sldNum" sz="quarter" idx="2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5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00750" y="3257550"/>
            <a:ext cx="6934200" cy="187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E Step"/>
          <p:cNvSpPr txBox="1"/>
          <p:nvPr/>
        </p:nvSpPr>
        <p:spPr>
          <a:xfrm>
            <a:off x="5803265" y="7432675"/>
            <a:ext cx="1732380" cy="797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400">
              <a:defRPr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E Step</a:t>
            </a:r>
          </a:p>
        </p:txBody>
      </p:sp>
      <p:pic>
        <p:nvPicPr>
          <p:cNvPr id="227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39475" y="5416550"/>
            <a:ext cx="7620000" cy="711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617325" y="6426200"/>
            <a:ext cx="71120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image.png" descr="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776325" y="4121150"/>
            <a:ext cx="1117600" cy="685800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Cluster centers"/>
          <p:cNvSpPr txBox="1"/>
          <p:nvPr/>
        </p:nvSpPr>
        <p:spPr>
          <a:xfrm>
            <a:off x="15163164" y="3978275"/>
            <a:ext cx="3880863" cy="797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400">
              <a:defRPr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Cluster centers</a:t>
            </a:r>
          </a:p>
        </p:txBody>
      </p:sp>
      <p:pic>
        <p:nvPicPr>
          <p:cNvPr id="231" name="image.png" descr="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150100" y="8585200"/>
            <a:ext cx="9169400" cy="1625600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M Step"/>
          <p:cNvSpPr txBox="1"/>
          <p:nvPr/>
        </p:nvSpPr>
        <p:spPr>
          <a:xfrm>
            <a:off x="5803265" y="10458450"/>
            <a:ext cx="1955920" cy="797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400">
              <a:defRPr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M Step</a:t>
            </a:r>
          </a:p>
        </p:txBody>
      </p:sp>
      <p:pic>
        <p:nvPicPr>
          <p:cNvPr id="233" name="image.png" descr="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150100" y="11464925"/>
            <a:ext cx="5715000" cy="1879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image.png" descr="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633450" y="11645900"/>
            <a:ext cx="3886200" cy="1549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image.png" descr="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419600" y="50800"/>
            <a:ext cx="15519400" cy="13614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